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3" r:id="rId5"/>
    <p:sldId id="258" r:id="rId6"/>
    <p:sldId id="259" r:id="rId7"/>
    <p:sldId id="260" r:id="rId8"/>
    <p:sldId id="261" r:id="rId9"/>
    <p:sldId id="266" r:id="rId10"/>
    <p:sldId id="267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2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2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7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8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9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2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97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58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2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89434-B817-48C9-9B45-471B280D5B6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611CB-56A8-443B-AAA6-4DC3169AD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2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vk.com/away.php?to=http%3A%2F%2Fdobryegoroda.ru%2F&amp;cc_key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tepik.org/course/3487/syllab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stepik.org/course/348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0869" y="5120640"/>
            <a:ext cx="10502741" cy="118477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От </a:t>
            </a:r>
            <a:r>
              <a:rPr lang="ru-RU" sz="2400" b="1" dirty="0" smtClean="0"/>
              <a:t>АНАСТАСИИ КИРСАНОВОЙ </a:t>
            </a:r>
            <a:br>
              <a:rPr lang="ru-RU" sz="2400" b="1" dirty="0" smtClean="0"/>
            </a:br>
            <a:r>
              <a:rPr lang="ru-RU" sz="2400" dirty="0" smtClean="0"/>
              <a:t>координатора </a:t>
            </a:r>
            <a:r>
              <a:rPr lang="ru-RU" sz="2400" dirty="0"/>
              <a:t>проекта "Фестивальное Движение Хороводы </a:t>
            </a:r>
            <a:r>
              <a:rPr lang="ru-RU" sz="2400" dirty="0" smtClean="0"/>
              <a:t>России</a:t>
            </a:r>
            <a:r>
              <a:rPr lang="ru-RU" sz="2400" dirty="0"/>
              <a:t>"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выпускницы </a:t>
            </a:r>
            <a:r>
              <a:rPr lang="ru-RU" sz="2400" dirty="0"/>
              <a:t>онлайн-курса по корпоративному </a:t>
            </a:r>
            <a:r>
              <a:rPr lang="ru-RU" sz="2400" dirty="0" err="1" smtClean="0"/>
              <a:t>фандрайзингу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91" y="336007"/>
            <a:ext cx="3075524" cy="891902"/>
          </a:xfrm>
          <a:prstGeom prst="rect">
            <a:avLst/>
          </a:prstGeom>
        </p:spPr>
      </p:pic>
      <p:pic>
        <p:nvPicPr>
          <p:cNvPr id="5122" name="Picture 2" descr="https://sun9-38.userapi.com/impg/4SjhPG1dctlPfFnfgEdBdr3ZqTMCo_MN6wMe8Q/I5fTh_PeHdc.jpg?size=1280x720&amp;quality=96&amp;sign=5fd00305507941e7bbc69457a84384e7&amp;type=alb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441" y="0"/>
            <a:ext cx="8290560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539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268" y="2190750"/>
            <a:ext cx="11114314" cy="1325563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>
                <a:solidFill>
                  <a:srgbClr val="002060"/>
                </a:solidFill>
              </a:rPr>
              <a:t>Онлайн-курс «Социальное проектирование в НКО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https://stepik.org/course/31893/syllabus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808" y="375892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Курс </a:t>
            </a:r>
            <a:r>
              <a:rPr lang="ru-RU" dirty="0"/>
              <a:t>позволит участникам получить с нуля или улучшить свои навыки написания современных социальных проектов (в том числе для получения финансирования) и управления их реализацией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Старт обучения – 20 января 2021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Cours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98617" cy="199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18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206" y="3154317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12-ая Международная практическая конференция</a:t>
            </a:r>
          </a:p>
          <a:p>
            <a:pPr marL="0" indent="0" algn="ctr">
              <a:buNone/>
            </a:pPr>
            <a:r>
              <a:rPr lang="ru-RU" b="1" dirty="0" smtClean="0"/>
              <a:t>Поиск </a:t>
            </a:r>
            <a:r>
              <a:rPr lang="ru-RU" b="1" dirty="0"/>
              <a:t>средств для развития людей, организаций, территорий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28 </a:t>
            </a:r>
            <a:r>
              <a:rPr lang="ru-RU" b="1" dirty="0">
                <a:solidFill>
                  <a:srgbClr val="0070C0"/>
                </a:solidFill>
              </a:rPr>
              <a:t>июня – 1 июля 2021, Санкт-Петербург, </a:t>
            </a:r>
            <a:r>
              <a:rPr lang="ru-RU" b="1" dirty="0" smtClean="0">
                <a:solidFill>
                  <a:srgbClr val="0070C0"/>
                </a:solidFill>
              </a:rPr>
              <a:t>Россия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Регистрация уже открыта!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https://fr.crno.ru/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6146" name="Picture 2" descr="https://lh5.googleusercontent.com/JNwr1getabl7_pIX__2iVUkMkrSVMu_bWQ6IB8d-OuA8yKNcrQaaXoassNrCjxthpFpBBnYZlmYkieNFoslN0Hu6rNtuxuR_QzfFrwf9dbKV7Ny3rNCS75LnOik-T6OzSAuhi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8" y="-166688"/>
            <a:ext cx="87630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3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1" y="3011885"/>
            <a:ext cx="10515600" cy="3597921"/>
          </a:xfrm>
        </p:spPr>
        <p:txBody>
          <a:bodyPr>
            <a:normAutofit/>
          </a:bodyPr>
          <a:lstStyle/>
          <a:p>
            <a:r>
              <a:rPr lang="ru-RU" sz="2400" dirty="0"/>
              <a:t>Это сообщество некоммерческих организаций и инициативных групп, которые проводят фестиваль «Добрый город» на своих территориях.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Фестиваль «Добрый город» </a:t>
            </a:r>
            <a:r>
              <a:rPr lang="ru-RU" sz="2400" dirty="0" smtClean="0"/>
              <a:t>– городской/сельский </a:t>
            </a:r>
            <a:r>
              <a:rPr lang="ru-RU" sz="2400" dirty="0"/>
              <a:t>благотворительный фестиваль для жителей и вместе с жителями. Для его проведения объединяются местные некоммерческие организации, партнеры, жители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400" u="sng" dirty="0">
                <a:hlinkClick r:id="rId2"/>
              </a:rPr>
              <a:t>http://dobryegoroda.ru/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1" y="196633"/>
            <a:ext cx="10515600" cy="2645433"/>
          </a:xfrm>
        </p:spPr>
      </p:pic>
    </p:spTree>
    <p:extLst>
      <p:ext uri="{BB962C8B-B14F-4D97-AF65-F5344CB8AC3E}">
        <p14:creationId xmlns:p14="http://schemas.microsoft.com/office/powerpoint/2010/main" val="32397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3008" y="1318396"/>
            <a:ext cx="9791609" cy="180292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Корпоративный </a:t>
            </a:r>
            <a:r>
              <a:rPr lang="ru-RU" b="1" dirty="0" err="1" smtClean="0">
                <a:solidFill>
                  <a:srgbClr val="002060"/>
                </a:solidFill>
              </a:rPr>
              <a:t>фандрайзинг</a:t>
            </a:r>
            <a:r>
              <a:rPr lang="ru-RU" b="1" dirty="0" smtClean="0">
                <a:solidFill>
                  <a:srgbClr val="002060"/>
                </a:solidFill>
              </a:rPr>
              <a:t> для НКО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hlinkClick r:id="rId2"/>
              </a:rPr>
              <a:t>https://stepik.org/course/3487/syllabus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740" y="3116558"/>
            <a:ext cx="10515600" cy="323128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ru-RU" dirty="0" smtClean="0"/>
              <a:t>Организатор курса</a:t>
            </a:r>
            <a:r>
              <a:rPr lang="ru-RU" dirty="0"/>
              <a:t> Кухня НКО </a:t>
            </a:r>
            <a:r>
              <a:rPr lang="ru-RU" dirty="0" smtClean="0"/>
              <a:t> </a:t>
            </a:r>
            <a:r>
              <a:rPr lang="en-US" dirty="0" smtClean="0"/>
              <a:t>https://ngokitchen.ru/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совместный </a:t>
            </a:r>
            <a:r>
              <a:rPr lang="ru-RU" dirty="0"/>
              <a:t>проект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Центра </a:t>
            </a:r>
            <a:r>
              <a:rPr lang="ru-RU" dirty="0"/>
              <a:t>развития некоммерческих организаций (</a:t>
            </a:r>
            <a:r>
              <a:rPr lang="ru-RU" dirty="0" smtClean="0"/>
              <a:t>Центр РНО)</a:t>
            </a:r>
            <a:r>
              <a:rPr lang="ru-RU" dirty="0"/>
              <a:t> 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БФ </a:t>
            </a:r>
            <a:r>
              <a:rPr lang="ru-RU" dirty="0"/>
              <a:t>"Добрый город Петербург</a:t>
            </a:r>
            <a:r>
              <a:rPr lang="ru-RU" dirty="0" smtClean="0"/>
              <a:t>"</a:t>
            </a:r>
            <a:endParaRPr lang="ru-RU" dirty="0"/>
          </a:p>
        </p:txBody>
      </p:sp>
      <p:pic>
        <p:nvPicPr>
          <p:cNvPr id="3074" name="Picture 2" descr="Cours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67" y="508499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09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066109" y="264931"/>
            <a:ext cx="9287691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Корпоративный </a:t>
            </a:r>
            <a:r>
              <a:rPr lang="ru-RU" b="1" dirty="0" err="1">
                <a:solidFill>
                  <a:srgbClr val="002060"/>
                </a:solidFill>
              </a:rPr>
              <a:t>фандрайзинг</a:t>
            </a:r>
            <a:r>
              <a:rPr lang="ru-RU" b="1" dirty="0">
                <a:solidFill>
                  <a:srgbClr val="002060"/>
                </a:solidFill>
              </a:rPr>
              <a:t> для </a:t>
            </a:r>
            <a:r>
              <a:rPr lang="ru-RU" b="1" dirty="0" smtClean="0">
                <a:solidFill>
                  <a:srgbClr val="002060"/>
                </a:solidFill>
              </a:rPr>
              <a:t>НКО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Пять </a:t>
            </a:r>
            <a:r>
              <a:rPr lang="ru-RU" dirty="0"/>
              <a:t>содержательных модулей (=тем</a:t>
            </a:r>
            <a:r>
              <a:rPr lang="ru-RU" dirty="0" smtClean="0"/>
              <a:t>):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Модуль </a:t>
            </a:r>
            <a:r>
              <a:rPr lang="ru-RU" sz="2400" dirty="0">
                <a:solidFill>
                  <a:srgbClr val="002060"/>
                </a:solidFill>
              </a:rPr>
              <a:t>1. </a:t>
            </a:r>
            <a:r>
              <a:rPr lang="ru-RU" sz="2400" b="1" dirty="0">
                <a:solidFill>
                  <a:srgbClr val="002060"/>
                </a:solidFill>
              </a:rPr>
              <a:t>Корпоративный </a:t>
            </a:r>
            <a:r>
              <a:rPr lang="ru-RU" sz="2400" b="1" dirty="0" err="1">
                <a:solidFill>
                  <a:srgbClr val="002060"/>
                </a:solidFill>
              </a:rPr>
              <a:t>фандрайзинг</a:t>
            </a:r>
            <a:r>
              <a:rPr lang="ru-RU" sz="2400" b="1" dirty="0">
                <a:solidFill>
                  <a:srgbClr val="002060"/>
                </a:solidFill>
              </a:rPr>
              <a:t> глазами бизнеса и НКО 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Модуль 2. </a:t>
            </a:r>
            <a:r>
              <a:rPr lang="ru-RU" sz="2400" b="1" dirty="0">
                <a:solidFill>
                  <a:srgbClr val="002060"/>
                </a:solidFill>
              </a:rPr>
              <a:t>Цели и форматы взаимодействия бизнеса и НКО </a:t>
            </a:r>
            <a:r>
              <a:rPr lang="ru-RU" sz="2400" i="1" dirty="0">
                <a:solidFill>
                  <a:srgbClr val="002060"/>
                </a:solidFill>
              </a:rPr>
              <a:t> 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Модуль 3. </a:t>
            </a:r>
            <a:r>
              <a:rPr lang="ru-RU" sz="2400" b="1" dirty="0">
                <a:solidFill>
                  <a:srgbClr val="002060"/>
                </a:solidFill>
              </a:rPr>
              <a:t>Алгоритм работы с компанией 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Модуль 4. </a:t>
            </a:r>
            <a:r>
              <a:rPr lang="ru-RU" sz="2400" b="1" dirty="0">
                <a:solidFill>
                  <a:srgbClr val="002060"/>
                </a:solidFill>
              </a:rPr>
              <a:t>Инструменты работы с компанией 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Модуль 5. </a:t>
            </a:r>
            <a:r>
              <a:rPr lang="ru-RU" sz="2400" b="1" dirty="0">
                <a:solidFill>
                  <a:srgbClr val="002060"/>
                </a:solidFill>
              </a:rPr>
              <a:t>Эффективность работы с компанией - для общества, компании и НКО 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/>
              <a:t>Курс переведен в автоматический режим.</a:t>
            </a:r>
          </a:p>
          <a:p>
            <a:pPr marL="0" indent="0">
              <a:buNone/>
            </a:pPr>
            <a:r>
              <a:rPr lang="ru-RU" dirty="0" smtClean="0"/>
              <a:t>Материалы </a:t>
            </a:r>
            <a:r>
              <a:rPr lang="ru-RU" dirty="0"/>
              <a:t>курса вы осваиваете в удобное для вас время.</a:t>
            </a:r>
          </a:p>
          <a:p>
            <a:endParaRPr lang="ru-RU" dirty="0"/>
          </a:p>
        </p:txBody>
      </p:sp>
      <p:pic>
        <p:nvPicPr>
          <p:cNvPr id="16" name="Picture 2" descr="Cours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87" y="320607"/>
            <a:ext cx="1214210" cy="121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31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carecdn.com/4c6eb76a-3be2-4bad-8fed-24f1d31de8e3/-/crop/637x380/808,395/-/preview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13" y="1881686"/>
            <a:ext cx="60674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6572" y="444137"/>
            <a:ext cx="11338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ИНСТРУМЕНТЫ, 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 помощью которых </a:t>
            </a:r>
            <a:r>
              <a:rPr lang="ru-RU" sz="28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фандрайзер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привлекает средства</a:t>
            </a:r>
          </a:p>
        </p:txBody>
      </p:sp>
    </p:spTree>
    <p:extLst>
      <p:ext uri="{BB962C8B-B14F-4D97-AF65-F5344CB8AC3E}">
        <p14:creationId xmlns:p14="http://schemas.microsoft.com/office/powerpoint/2010/main" val="7830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Классическое </a:t>
            </a:r>
            <a:r>
              <a:rPr lang="ru-RU" b="1" dirty="0" err="1" smtClean="0">
                <a:solidFill>
                  <a:srgbClr val="002060"/>
                </a:solidFill>
              </a:rPr>
              <a:t>фандрайзинговое</a:t>
            </a:r>
            <a:r>
              <a:rPr lang="ru-RU" b="1" dirty="0" smtClean="0">
                <a:solidFill>
                  <a:srgbClr val="002060"/>
                </a:solidFill>
              </a:rPr>
              <a:t> письмо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Пишем</a:t>
            </a:r>
            <a:r>
              <a:rPr lang="ru-RU" dirty="0"/>
              <a:t> </a:t>
            </a:r>
            <a:r>
              <a:rPr lang="ru-RU" b="1" dirty="0"/>
              <a:t>на бланке</a:t>
            </a:r>
            <a:r>
              <a:rPr lang="ru-RU" dirty="0"/>
              <a:t> </a:t>
            </a:r>
            <a:r>
              <a:rPr lang="ru-RU" dirty="0" smtClean="0"/>
              <a:t> организации </a:t>
            </a:r>
          </a:p>
          <a:p>
            <a:r>
              <a:rPr lang="ru-RU" dirty="0" smtClean="0"/>
              <a:t>В </a:t>
            </a:r>
            <a:r>
              <a:rPr lang="ru-RU" dirty="0"/>
              <a:t>начале </a:t>
            </a:r>
            <a:r>
              <a:rPr lang="ru-RU" dirty="0" smtClean="0"/>
              <a:t>разумно</a:t>
            </a:r>
            <a:r>
              <a:rPr lang="ru-RU" dirty="0"/>
              <a:t> </a:t>
            </a:r>
            <a:r>
              <a:rPr lang="ru-RU" b="1" dirty="0"/>
              <a:t>представиться</a:t>
            </a:r>
            <a:r>
              <a:rPr lang="ru-RU" dirty="0"/>
              <a:t> – указать, кто вы и что делаете. 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dirty="0" smtClean="0"/>
              <a:t>О</a:t>
            </a:r>
            <a:r>
              <a:rPr lang="ru-RU" b="1" dirty="0" smtClean="0"/>
              <a:t>бращаемся</a:t>
            </a:r>
            <a:r>
              <a:rPr lang="ru-RU" dirty="0"/>
              <a:t> к тому, у кого вы просите </a:t>
            </a:r>
            <a:r>
              <a:rPr lang="ru-RU" dirty="0" smtClean="0"/>
              <a:t>ресурсы </a:t>
            </a:r>
          </a:p>
          <a:p>
            <a:r>
              <a:rPr lang="ru-RU" dirty="0" smtClean="0"/>
              <a:t>Излагаем</a:t>
            </a:r>
            <a:r>
              <a:rPr lang="ru-RU" b="1" dirty="0" smtClean="0"/>
              <a:t> просьбу</a:t>
            </a:r>
            <a:r>
              <a:rPr lang="ru-RU" dirty="0"/>
              <a:t> максимально </a:t>
            </a:r>
            <a:r>
              <a:rPr lang="ru-RU" dirty="0" smtClean="0"/>
              <a:t>конкретно</a:t>
            </a:r>
          </a:p>
          <a:p>
            <a:r>
              <a:rPr lang="ru-RU" dirty="0" smtClean="0"/>
              <a:t>Если </a:t>
            </a:r>
            <a:r>
              <a:rPr lang="ru-RU" dirty="0"/>
              <a:t>просьба в </a:t>
            </a:r>
            <a:r>
              <a:rPr lang="ru-RU" dirty="0" smtClean="0"/>
              <a:t>пожертвовании - указываем</a:t>
            </a:r>
            <a:r>
              <a:rPr lang="ru-RU" dirty="0"/>
              <a:t> </a:t>
            </a:r>
            <a:r>
              <a:rPr lang="ru-RU" b="1" dirty="0"/>
              <a:t>реквизиты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Поясняем для </a:t>
            </a:r>
            <a:r>
              <a:rPr lang="ru-RU" b="1" dirty="0"/>
              <a:t>чего</a:t>
            </a:r>
            <a:r>
              <a:rPr lang="ru-RU" dirty="0"/>
              <a:t> нужны запрашиваемые </a:t>
            </a:r>
            <a:r>
              <a:rPr lang="ru-RU" dirty="0" smtClean="0"/>
              <a:t>ресурсы?</a:t>
            </a:r>
          </a:p>
          <a:p>
            <a:r>
              <a:rPr lang="ru-RU" dirty="0" smtClean="0"/>
              <a:t> Презентуем</a:t>
            </a:r>
            <a:r>
              <a:rPr lang="ru-RU" dirty="0"/>
              <a:t> </a:t>
            </a:r>
            <a:r>
              <a:rPr lang="ru-RU" b="1" dirty="0"/>
              <a:t>выгоды</a:t>
            </a:r>
            <a:r>
              <a:rPr lang="ru-RU" dirty="0"/>
              <a:t>, которые получит компания, поддержав вас. 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dirty="0" smtClean="0"/>
              <a:t>Подпись -</a:t>
            </a:r>
            <a:r>
              <a:rPr lang="ru-RU" b="1" dirty="0" smtClean="0"/>
              <a:t> </a:t>
            </a:r>
            <a:r>
              <a:rPr lang="ru-RU" dirty="0" smtClean="0"/>
              <a:t>указывая </a:t>
            </a:r>
            <a:r>
              <a:rPr lang="ru-RU" dirty="0"/>
              <a:t>все возможные </a:t>
            </a:r>
            <a:r>
              <a:rPr lang="ru-RU" b="1" dirty="0" smtClean="0"/>
              <a:t>контакты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79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27649" y="399714"/>
            <a:ext cx="9623081" cy="515983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Дополнительные материалы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17753" y="1001758"/>
            <a:ext cx="11130756" cy="2799533"/>
          </a:xfrm>
        </p:spPr>
        <p:txBody>
          <a:bodyPr>
            <a:noAutofit/>
          </a:bodyPr>
          <a:lstStyle/>
          <a:p>
            <a:r>
              <a:rPr lang="ru-RU" sz="2800" dirty="0"/>
              <a:t>При </a:t>
            </a:r>
            <a:r>
              <a:rPr lang="ru-RU" sz="2800" dirty="0" smtClean="0"/>
              <a:t>необходимости даем развернутую</a:t>
            </a:r>
            <a:r>
              <a:rPr lang="ru-RU" sz="2800" dirty="0"/>
              <a:t> </a:t>
            </a:r>
            <a:r>
              <a:rPr lang="ru-RU" sz="2800" b="1" dirty="0"/>
              <a:t>информацию об организации</a:t>
            </a:r>
            <a:r>
              <a:rPr lang="ru-RU" sz="2800" dirty="0"/>
              <a:t> или проекте.  </a:t>
            </a:r>
            <a:endParaRPr lang="ru-RU" sz="2800" dirty="0" smtClean="0"/>
          </a:p>
          <a:p>
            <a:r>
              <a:rPr lang="ru-RU" sz="2800" dirty="0" smtClean="0"/>
              <a:t>Укажите</a:t>
            </a:r>
            <a:r>
              <a:rPr lang="ru-RU" sz="2800" dirty="0"/>
              <a:t> </a:t>
            </a:r>
            <a:r>
              <a:rPr lang="ru-RU" sz="2800" b="1" dirty="0"/>
              <a:t>ссылки</a:t>
            </a:r>
            <a:r>
              <a:rPr lang="ru-RU" sz="2800" dirty="0"/>
              <a:t>, пройдя по которым ваш адресат может сам прочитать дополнительную информацию. </a:t>
            </a:r>
            <a:endParaRPr lang="ru-RU" sz="2800" dirty="0" smtClean="0"/>
          </a:p>
          <a:p>
            <a:r>
              <a:rPr lang="ru-RU" sz="2800" dirty="0" smtClean="0"/>
              <a:t>Однако </a:t>
            </a:r>
            <a:r>
              <a:rPr lang="ru-RU" sz="2800" dirty="0"/>
              <a:t>если информации много, то лучше приложить ее </a:t>
            </a:r>
            <a:r>
              <a:rPr lang="ru-RU" sz="2800" b="1" dirty="0"/>
              <a:t>отдельными файлам</a:t>
            </a:r>
            <a:r>
              <a:rPr lang="ru-RU" sz="2800" dirty="0"/>
              <a:t>, как и дополнительные документы:</a:t>
            </a:r>
          </a:p>
        </p:txBody>
      </p:sp>
      <p:pic>
        <p:nvPicPr>
          <p:cNvPr id="2050" name="Picture 2" descr="https://ucarecdn.com/8c96c278-5b86-4e21-aacd-672948545778/-/crop/611x243/836,376/-/preview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02" y="3973412"/>
            <a:ext cx="6960141" cy="276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73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Хорошее письмо должно быть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Структурированным </a:t>
            </a:r>
            <a:r>
              <a:rPr lang="ru-RU" dirty="0"/>
              <a:t>(понятно, что вам нужно и зачем) </a:t>
            </a:r>
            <a:endParaRPr lang="ru-RU" dirty="0" smtClean="0"/>
          </a:p>
          <a:p>
            <a:r>
              <a:rPr lang="ru-RU" dirty="0" smtClean="0"/>
              <a:t>Эмоциональным </a:t>
            </a:r>
            <a:r>
              <a:rPr lang="ru-RU" dirty="0"/>
              <a:t>(трогать, но не шокировать)</a:t>
            </a:r>
          </a:p>
          <a:p>
            <a:r>
              <a:rPr lang="ru-RU" dirty="0" smtClean="0"/>
              <a:t>Коротким </a:t>
            </a:r>
            <a:r>
              <a:rPr lang="ru-RU" dirty="0"/>
              <a:t>(не надо описывать историю вашей организации с момента основания)</a:t>
            </a:r>
          </a:p>
          <a:p>
            <a:r>
              <a:rPr lang="ru-RU" dirty="0" smtClean="0"/>
              <a:t>Ориентированным </a:t>
            </a:r>
            <a:r>
              <a:rPr lang="ru-RU" dirty="0"/>
              <a:t>на донора (описано, почему донора должен волновать ваш проект)</a:t>
            </a:r>
          </a:p>
          <a:p>
            <a:r>
              <a:rPr lang="ru-RU" dirty="0" smtClean="0"/>
              <a:t>Построенным </a:t>
            </a:r>
            <a:r>
              <a:rPr lang="ru-RU" dirty="0"/>
              <a:t>как диалог (предугадывайте вопросы собеседника и отвечайте на них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И наконец важно, чтобы письмо как </a:t>
            </a:r>
            <a:r>
              <a:rPr lang="ru-RU" dirty="0" smtClean="0"/>
              <a:t>бы присоединяло донора, объясняло</a:t>
            </a:r>
            <a:r>
              <a:rPr lang="ru-RU" dirty="0"/>
              <a:t>, может ли донор сделать больше, вовлекало его в процесс </a:t>
            </a:r>
            <a:r>
              <a:rPr lang="ru-RU" dirty="0" smtClean="0"/>
              <a:t>помощи.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14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57" y="70476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</a:rPr>
              <a:t>Лайфхаки</a:t>
            </a:r>
            <a:r>
              <a:rPr lang="ru-RU" b="1" dirty="0" smtClean="0">
                <a:solidFill>
                  <a:srgbClr val="002060"/>
                </a:solidFill>
              </a:rPr>
              <a:t> корпоративного </a:t>
            </a:r>
            <a:r>
              <a:rPr lang="ru-RU" b="1" dirty="0" err="1" smtClean="0">
                <a:solidFill>
                  <a:srgbClr val="002060"/>
                </a:solidFill>
              </a:rPr>
              <a:t>фандрайзинга</a:t>
            </a:r>
            <a:r>
              <a:rPr lang="ru-RU" b="1" dirty="0" smtClean="0">
                <a:solidFill>
                  <a:srgbClr val="002060"/>
                </a:solidFill>
              </a:rPr>
              <a:t>: работающие приемы для практиков»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8704" y="2909842"/>
            <a:ext cx="7929154" cy="34256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Своими </a:t>
            </a:r>
            <a:r>
              <a:rPr lang="ru-RU" dirty="0"/>
              <a:t>секретами поделится </a:t>
            </a:r>
            <a:r>
              <a:rPr lang="ru-RU" b="1" dirty="0"/>
              <a:t>Дарья </a:t>
            </a:r>
            <a:r>
              <a:rPr lang="ru-RU" b="1" dirty="0" err="1" smtClean="0"/>
              <a:t>Буянова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директор </a:t>
            </a:r>
            <a:r>
              <a:rPr lang="ru-RU" dirty="0"/>
              <a:t>по </a:t>
            </a:r>
            <a:r>
              <a:rPr lang="ru-RU" dirty="0" err="1"/>
              <a:t>фандрайзингу</a:t>
            </a:r>
            <a:r>
              <a:rPr lang="ru-RU" dirty="0"/>
              <a:t> БФ «Добрый город Петербург»,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одна </a:t>
            </a:r>
            <a:r>
              <a:rPr lang="ru-RU" dirty="0"/>
              <a:t>из авторов </a:t>
            </a:r>
            <a:r>
              <a:rPr lang="ru-RU" u="sng" dirty="0">
                <a:hlinkClick r:id="rId2"/>
              </a:rPr>
              <a:t>онлайн-курса «Корпоративный </a:t>
            </a:r>
            <a:r>
              <a:rPr lang="ru-RU" u="sng" dirty="0" err="1">
                <a:hlinkClick r:id="rId2"/>
              </a:rPr>
              <a:t>фандрайзинг</a:t>
            </a:r>
            <a:r>
              <a:rPr lang="ru-RU" u="sng" dirty="0">
                <a:hlinkClick r:id="rId2"/>
              </a:rPr>
              <a:t> для НКО</a:t>
            </a:r>
            <a:r>
              <a:rPr lang="ru-RU" u="sng" dirty="0" smtClean="0">
                <a:hlinkClick r:id="rId2"/>
              </a:rPr>
              <a:t>»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За последние 5 лет Дарья привлекла более 150 млн руб. корпоративных пожертвований на социальные проекты, работала с более чем 30 компаниями. </a:t>
            </a:r>
          </a:p>
        </p:txBody>
      </p:sp>
      <p:sp>
        <p:nvSpPr>
          <p:cNvPr id="4" name="AutoShape 2" descr="Буянова Дарья Сергеевна — Конкурс Субсидий — 20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091764"/>
            <a:ext cx="2576559" cy="25765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0375" y="2168434"/>
            <a:ext cx="11233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29 января 2021 г. с 11.00 до 13.00</a:t>
            </a: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  <a:r>
              <a:rPr lang="ru-RU" sz="3600" dirty="0" smtClean="0">
                <a:solidFill>
                  <a:srgbClr val="002060"/>
                </a:solidFill>
              </a:rPr>
              <a:t>по </a:t>
            </a:r>
            <a:r>
              <a:rPr lang="ru-RU" sz="3600" dirty="0" err="1" smtClean="0">
                <a:solidFill>
                  <a:srgbClr val="002060"/>
                </a:solidFill>
              </a:rPr>
              <a:t>моск</a:t>
            </a:r>
            <a:r>
              <a:rPr lang="ru-RU" sz="3600" dirty="0" smtClean="0">
                <a:solidFill>
                  <a:srgbClr val="002060"/>
                </a:solidFill>
              </a:rPr>
              <a:t>. времени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8960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235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От АНАСТАСИИ КИРСАНОВОЙ  координатора проекта "Фестивальное Движение Хороводы России"  выпускницы онлайн-курса по корпоративному фандрайзингу</vt:lpstr>
      <vt:lpstr>Это сообщество некоммерческих организаций и инициативных групп, которые проводят фестиваль «Добрый город» на своих территориях.  Фестиваль «Добрый город» – городской/сельский благотворительный фестиваль для жителей и вместе с жителями. Для его проведения объединяются местные некоммерческие организации, партнеры, жители.  http://dobryegoroda.ru/</vt:lpstr>
      <vt:lpstr>Корпоративный фандрайзинг для НКО https://stepik.org/course/3487/syllabus</vt:lpstr>
      <vt:lpstr>Корпоративный фандрайзинг для НКО</vt:lpstr>
      <vt:lpstr>Презентация PowerPoint</vt:lpstr>
      <vt:lpstr>Классическое фандрайзинговое письмо </vt:lpstr>
      <vt:lpstr>Дополнительные материалы</vt:lpstr>
      <vt:lpstr>Хорошее письмо должно быть</vt:lpstr>
      <vt:lpstr>«Лайфхаки корпоративного фандрайзинга: работающие приемы для практиков» </vt:lpstr>
      <vt:lpstr>Онлайн-курс «Социальное проектирование в НКО» https://stepik.org/course/31893/syllabus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</dc:creator>
  <cp:lastModifiedBy>yulia</cp:lastModifiedBy>
  <cp:revision>7</cp:revision>
  <dcterms:created xsi:type="dcterms:W3CDTF">2021-01-26T05:01:13Z</dcterms:created>
  <dcterms:modified xsi:type="dcterms:W3CDTF">2021-01-26T05:50:19Z</dcterms:modified>
</cp:coreProperties>
</file>